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257" r:id="rId4"/>
    <p:sldId id="258" r:id="rId5"/>
    <p:sldId id="267" r:id="rId6"/>
    <p:sldId id="301" r:id="rId7"/>
    <p:sldId id="262" r:id="rId8"/>
    <p:sldId id="296" r:id="rId9"/>
    <p:sldId id="297" r:id="rId10"/>
    <p:sldId id="263" r:id="rId11"/>
    <p:sldId id="266" r:id="rId12"/>
    <p:sldId id="273" r:id="rId13"/>
    <p:sldId id="281" r:id="rId14"/>
    <p:sldId id="319" r:id="rId15"/>
    <p:sldId id="306" r:id="rId16"/>
    <p:sldId id="293" r:id="rId17"/>
    <p:sldId id="312" r:id="rId18"/>
    <p:sldId id="307" r:id="rId19"/>
    <p:sldId id="295" r:id="rId20"/>
    <p:sldId id="310" r:id="rId21"/>
    <p:sldId id="311" r:id="rId22"/>
    <p:sldId id="313" r:id="rId23"/>
    <p:sldId id="305" r:id="rId24"/>
    <p:sldId id="308" r:id="rId25"/>
    <p:sldId id="309" r:id="rId26"/>
    <p:sldId id="318" r:id="rId27"/>
  </p:sldIdLst>
  <p:sldSz cx="9144000" cy="6858000" type="screen4x3"/>
  <p:notesSz cx="9872663" cy="67976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5" autoAdjust="0"/>
    <p:restoredTop sz="96223" autoAdjust="0"/>
  </p:normalViewPr>
  <p:slideViewPr>
    <p:cSldViewPr>
      <p:cViewPr varScale="1">
        <p:scale>
          <a:sx n="75" d="100"/>
          <a:sy n="75" d="100"/>
        </p:scale>
        <p:origin x="-9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592225" y="0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r">
              <a:defRPr sz="1200"/>
            </a:lvl1pPr>
          </a:lstStyle>
          <a:p>
            <a:fld id="{B8360F0F-0449-40EB-A36B-2A1B87E337F7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456614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592225" y="6456614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r">
              <a:defRPr sz="1200"/>
            </a:lvl1pPr>
          </a:lstStyle>
          <a:p>
            <a:fld id="{39697E94-299B-4F09-A627-74EAAF6D4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031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92352" y="2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r">
              <a:defRPr sz="1200"/>
            </a:lvl1pPr>
          </a:lstStyle>
          <a:p>
            <a:fld id="{0B01122C-702B-4810-B52E-7BB2A977776F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23" tIns="45562" rIns="91123" bIns="45562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6793" y="3228977"/>
            <a:ext cx="7899077" cy="3059113"/>
          </a:xfrm>
          <a:prstGeom prst="rect">
            <a:avLst/>
          </a:prstGeom>
        </p:spPr>
        <p:txBody>
          <a:bodyPr vert="horz" lIns="91123" tIns="45562" rIns="91123" bIns="45562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456365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92352" y="6456365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r">
              <a:defRPr sz="1200"/>
            </a:lvl1pPr>
          </a:lstStyle>
          <a:p>
            <a:fld id="{ACF2995E-630D-4294-8147-F7FFB26F4E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4326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2995E-630D-4294-8147-F7FFB26F4EB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66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2995E-630D-4294-8147-F7FFB26F4EB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80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6321B79-1042-4DD6-B779-98BEF9D9D566}" type="datetimeFigureOut">
              <a:rPr kumimoji="1" lang="ja-JP" altLang="en-US" smtClean="0"/>
              <a:t>2017/2/3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764704"/>
            <a:ext cx="7772400" cy="1470025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安全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教育用マルチ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コプターの開発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87624" y="3095978"/>
            <a:ext cx="6400800" cy="247499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金沢工業高等専門学校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北山 天斗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剱崎 健太郎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伊藤 恒平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54899"/>
            <a:ext cx="3672956" cy="35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1772816"/>
            <a:ext cx="7408333" cy="464916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Windows7</a:t>
            </a: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Ubuntu 14.04 LTS, 16.04 LTS</a:t>
            </a:r>
          </a:p>
          <a:p>
            <a:pPr>
              <a:buClrTx/>
            </a:pPr>
            <a:r>
              <a:rPr lang="en-US" altLang="ja-JP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emlid-raspbian-20160718</a:t>
            </a: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コンパイラ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++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数値計算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Scilab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Microsoft Excel</a:t>
            </a:r>
          </a:p>
          <a:p>
            <a:pPr lvl="1"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gnuplot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開発環境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9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07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現在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に至るまでの流れ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1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2060848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2060848"/>
            <a:ext cx="3600000" cy="1871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1966028" y="1772816"/>
            <a:ext cx="137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99489" y="1772816"/>
            <a:ext cx="13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04786" y="4139788"/>
            <a:ext cx="130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4410000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4410000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5991478" y="4149080"/>
            <a:ext cx="155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号機改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848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88000"/>
            <a:ext cx="2591444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50" y="2054636"/>
            <a:ext cx="2682008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072515"/>
            <a:ext cx="2646973" cy="26641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テキスト ボックス 6"/>
          <p:cNvSpPr txBox="1"/>
          <p:nvPr/>
        </p:nvSpPr>
        <p:spPr>
          <a:xfrm>
            <a:off x="864522" y="16853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76506" y="16853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43558" y="170318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56" y="4752296"/>
            <a:ext cx="2277108" cy="1807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91" y="4754039"/>
            <a:ext cx="1524954" cy="1772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207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ソフトウェアについて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718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2276872"/>
            <a:ext cx="7408333" cy="3450696"/>
          </a:xfrm>
        </p:spPr>
        <p:txBody>
          <a:bodyPr/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古典制御理論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</a:t>
            </a:r>
            <a:endParaRPr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kumimoji="1"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現代制御理論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レギュレータ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マルチコプターの制御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19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1700808"/>
            <a:ext cx="7408333" cy="4721170"/>
          </a:xfrm>
        </p:spPr>
        <p:txBody>
          <a:bodyPr>
            <a:normAutofit lnSpcReduction="10000"/>
          </a:bodyPr>
          <a:lstStyle/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制御で各モーターを制御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して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Proportional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積分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Integral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）、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Differential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）の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頭文字をとった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もの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ClrTx/>
              <a:buNone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指令値 </a:t>
            </a:r>
            <a:r>
              <a:rPr lang="en-US" altLang="ja-JP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r>
              <a:rPr lang="en-US" altLang="ja-JP" sz="28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e×Kp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r>
              <a:rPr lang="en-US" altLang="ja-JP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(e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－</a:t>
            </a:r>
            <a:r>
              <a:rPr lang="en-US" altLang="ja-JP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de)×</a:t>
            </a:r>
            <a:r>
              <a:rPr lang="en-US" altLang="ja-JP" sz="28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Kd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r>
              <a:rPr lang="en-US" altLang="ja-JP" sz="28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Σe×Ki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ClrTx/>
              <a:buNone/>
            </a:pP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de: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直前の誤差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en-US" altLang="ja-JP" sz="22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Σe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誤差の合計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</a:p>
          <a:p>
            <a:pPr marL="0" indent="0" algn="ctr">
              <a:buClrTx/>
              <a:buNone/>
            </a:pPr>
            <a:r>
              <a:rPr lang="en-US" altLang="ja-JP" sz="22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Kp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比例ゲイン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en-US" altLang="ja-JP" sz="22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Kd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微分ゲイン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Ki: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積分ゲイン</a:t>
            </a:r>
            <a:endParaRPr lang="en-US" altLang="ja-JP" sz="2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ClrTx/>
              <a:buNone/>
            </a:pPr>
            <a:endParaRPr lang="en-US" altLang="ja-JP" sz="2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ゲインの調整を行う必要がある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338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2210142\Downloads\3号機改（足付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92" y="4046579"/>
            <a:ext cx="3315568" cy="23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467544" y="5661248"/>
            <a:ext cx="4176464" cy="976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モータ特性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に差があっても離陸ができる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離陸までの問題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1"/>
          </p:nvPr>
        </p:nvSpPr>
        <p:spPr>
          <a:xfrm>
            <a:off x="539552" y="2060848"/>
            <a:ext cx="3822192" cy="639762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足の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あるマルチコプター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>
          <a:xfrm>
            <a:off x="323528" y="2600907"/>
            <a:ext cx="4320479" cy="3096344"/>
          </a:xfrm>
        </p:spPr>
        <p:txBody>
          <a:bodyPr/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離陸する姿勢が安定しているため、モータ特性の影響を受けにくい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3"/>
          </p:nvPr>
        </p:nvSpPr>
        <p:spPr>
          <a:xfrm>
            <a:off x="4788024" y="2060848"/>
            <a:ext cx="3822192" cy="639762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球体のマルチコプター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4"/>
          </p:nvPr>
        </p:nvSpPr>
        <p:spPr>
          <a:xfrm>
            <a:off x="4644008" y="2600907"/>
            <a:ext cx="4176464" cy="3096344"/>
          </a:xfrm>
        </p:spPr>
        <p:txBody>
          <a:bodyPr/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離陸する姿勢が不安定なため、モータ特性の影響を受けやすい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75" name="Picture 3" descr="C:\Users\k2210142\Desktop\ドローン\slide\CADイメージ\旧\球体ドロー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58" y="3600264"/>
            <a:ext cx="2292896" cy="219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4847974" y="5661248"/>
            <a:ext cx="4176464" cy="976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モータ特性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に差があると</a:t>
            </a:r>
            <a:endParaRPr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離陸できない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2129"/>
            <a:ext cx="8499784" cy="5949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67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-3.88889E-6 -0.1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5434E-6 L 0.02049 -2.25434E-6 C 0.02448 0.00046 0.03056 0.00139 0.03612 0.00393 C 0.04341 0.00601 0.04827 0.00994 0.05174 0.01272 L 0.06789 0.02682 " pathEditMode="relative" rAng="-26000002" ptsTypes="FffFF">
                                      <p:cBhvr>
                                        <p:cTn id="16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8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54 0.02686 L 0.02639 0.00047 C 0.01806 -0.00486 0.00504 -0.00648 -0.00798 -0.00648 C -0.02309 -0.00648 -0.03524 -0.00486 -0.04375 0.00047 L -0.08368 0.02686 " pathEditMode="relative" rAng="0" ptsTypes="FffFF">
                                      <p:cBhvr>
                                        <p:cTn id="19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9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68 0.02685 L -0.06372 0.00972 C -0.05903 0.00533 -0.05226 0.00185 -0.04497 -0.00092 C -0.03663 -0.00416 -0.02986 -0.00602 -0.02448 -0.00648 L 5.55556E-7 -0.00787 " pathEditMode="relative" rAng="-1022197" ptsTypes="FffFF">
                                      <p:cBhvr>
                                        <p:cTn id="22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2420888"/>
            <a:ext cx="7408333" cy="345069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飛行機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運動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方程式を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立てる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ルンゲ・クッタ法による機体の動きの予測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</a:p>
          <a:p>
            <a:pPr marL="0" indent="0" algn="ctr">
              <a:buNone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最適レギュレータによる機体の姿勢安定化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制御系の設計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17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4294214" y="2924944"/>
            <a:ext cx="648072" cy="72008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4294214" y="4204080"/>
            <a:ext cx="648072" cy="72008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76056" y="437945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線形化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0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2420888"/>
            <a:ext cx="7408333" cy="3450696"/>
          </a:xfrm>
        </p:spPr>
        <p:txBody>
          <a:bodyPr/>
          <a:lstStyle/>
          <a:p>
            <a:pPr marL="0" indent="0">
              <a:buClrTx/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飛行機の運動方程式を利用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前提条件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前後非対称、左右対称、上下非対称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先に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求めておく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機体の質量、アームの長さ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慣性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モーメント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プロペラの推力、プロペラの生み出すモーメント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6933" y="260648"/>
            <a:ext cx="8229600" cy="1143000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運動方程式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18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4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2348880"/>
            <a:ext cx="7408333" cy="3450696"/>
          </a:xfrm>
        </p:spPr>
        <p:txBody>
          <a:bodyPr/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研究背景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目的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各仕様について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試作機について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プログラム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つい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て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今後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の課題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発表の流れ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57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推力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を測定する装置を作成しモータ特性を測定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推力特性の確認実験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51" name="Picture 3" descr="C:\Users\k2210142\Desktop\ドローン\slide\写真\実験装置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97" y="1115264"/>
            <a:ext cx="7344816" cy="5238583"/>
          </a:xfrm>
          <a:prstGeom prst="rect">
            <a:avLst/>
          </a:prstGeom>
          <a:noFill/>
          <a:effectLst>
            <a:softEdge rad="1079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19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Picture 3" descr="C:\Users\k2210142\Desktop\ドローン\slide\写真\th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6" y="1531111"/>
            <a:ext cx="7344816" cy="4406890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 rot="19307969">
            <a:off x="2357932" y="3187440"/>
            <a:ext cx="3990355" cy="741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k2210142\Desktop\ドローン\slide\写真\thrs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26" y="1531111"/>
            <a:ext cx="7344387" cy="440663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39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67833" y="2564904"/>
            <a:ext cx="7408333" cy="3450696"/>
          </a:xfrm>
        </p:spPr>
        <p:txBody>
          <a:bodyPr/>
          <a:lstStyle/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プロペラにより発生するモーメントを計測できる実験装置を作成し、モーメントの測定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モーメント特性の確認実験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74" name="Picture 2" descr="C:\Users\k2210142\Desktop\ドローン\slide\写真\実験装置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87090"/>
            <a:ext cx="6912768" cy="5184576"/>
          </a:xfrm>
          <a:prstGeom prst="rect">
            <a:avLst/>
          </a:prstGeom>
          <a:noFill/>
          <a:effectLst>
            <a:softEdge rad="1079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1" name="Picture 3" descr="C:\Users\k2210142\Desktop\ドローン\slide\写真\2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18153"/>
            <a:ext cx="6912768" cy="4552587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k2210142\Desktop\ドローン\slide\写真\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18154"/>
            <a:ext cx="6912768" cy="414766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 rot="18445192">
            <a:off x="3082002" y="3536702"/>
            <a:ext cx="3162464" cy="6853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3" name="Picture 5" descr="C:\Users\k2210142\Desktop\ドローン\slide\写真\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50" y="2018154"/>
            <a:ext cx="6912768" cy="414766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加速度、ジャイロ、地磁気センサの出力値を補正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センサの校正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21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993086" y="1411498"/>
            <a:ext cx="7157828" cy="5010480"/>
            <a:chOff x="993086" y="1115683"/>
            <a:chExt cx="7157828" cy="5010480"/>
          </a:xfrm>
        </p:grpSpPr>
        <p:sp>
          <p:nvSpPr>
            <p:cNvPr id="6" name="正方形/長方形 5"/>
            <p:cNvSpPr/>
            <p:nvPr/>
          </p:nvSpPr>
          <p:spPr>
            <a:xfrm>
              <a:off x="993086" y="1115683"/>
              <a:ext cx="7157828" cy="5010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86" y="1115683"/>
              <a:ext cx="7157828" cy="5010480"/>
            </a:xfrm>
            <a:prstGeom prst="rect">
              <a:avLst/>
            </a:prstGeom>
          </p:spPr>
        </p:pic>
      </p:grpSp>
      <p:grpSp>
        <p:nvGrpSpPr>
          <p:cNvPr id="12" name="グループ化 11"/>
          <p:cNvGrpSpPr/>
          <p:nvPr/>
        </p:nvGrpSpPr>
        <p:grpSpPr>
          <a:xfrm>
            <a:off x="992357" y="1411498"/>
            <a:ext cx="7157828" cy="5010480"/>
            <a:chOff x="1145486" y="1379232"/>
            <a:chExt cx="7157828" cy="5010480"/>
          </a:xfrm>
        </p:grpSpPr>
        <p:sp>
          <p:nvSpPr>
            <p:cNvPr id="10" name="正方形/長方形 9"/>
            <p:cNvSpPr/>
            <p:nvPr/>
          </p:nvSpPr>
          <p:spPr>
            <a:xfrm>
              <a:off x="1145486" y="1379232"/>
              <a:ext cx="7157828" cy="5010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729" y="1379232"/>
              <a:ext cx="7156585" cy="5010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6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71600" y="2675467"/>
            <a:ext cx="7128792" cy="345069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機体の各種センサ値をフィードバック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機体の各変位を</a:t>
            </a:r>
            <a:r>
              <a:rPr lang="ja-JP" altLang="en-US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にする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機体の姿勢を安定させる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最適レギュレータ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4239862" y="3212976"/>
            <a:ext cx="648072" cy="684076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4239862" y="4470716"/>
            <a:ext cx="648072" cy="684076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11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1988840"/>
            <a:ext cx="7408333" cy="4470017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レーザー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加工機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データを入れるだけで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ClrTx/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機体・球体ともに製作できるようになった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ClrTx/>
              <a:buNone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機体の製作マニュアルを作成できた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r>
              <a:rPr lang="ja-JP" altLang="en-US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制御実習環境の構築に成功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を覆う球形カバーを製作することができた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球体に入れた状態での離陸が可能になった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" y="2852936"/>
            <a:ext cx="8316416" cy="29201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" y="2852936"/>
            <a:ext cx="8316416" cy="2920102"/>
          </a:xfrm>
          <a:prstGeom prst="rect">
            <a:avLst/>
          </a:prstGeom>
        </p:spPr>
      </p:pic>
      <p:pic>
        <p:nvPicPr>
          <p:cNvPr id="8" name="drone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1" y="0"/>
            <a:ext cx="480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0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98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304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今後の課題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2014457" y="1846835"/>
            <a:ext cx="6229951" cy="4390477"/>
            <a:chOff x="2195736" y="1821300"/>
            <a:chExt cx="6229951" cy="4390477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736" y="3861048"/>
              <a:ext cx="2125495" cy="2077019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21300"/>
              <a:ext cx="2125495" cy="2077019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4134758"/>
              <a:ext cx="2125495" cy="2077019"/>
            </a:xfrm>
            <a:prstGeom prst="rect">
              <a:avLst/>
            </a:prstGeom>
          </p:spPr>
        </p:pic>
      </p:grpSp>
      <p:sp>
        <p:nvSpPr>
          <p:cNvPr id="2" name="コンテンツ プレースホルダー 1"/>
          <p:cNvSpPr>
            <a:spLocks noGrp="1"/>
          </p:cNvSpPr>
          <p:nvPr>
            <p:ph idx="4294967295"/>
          </p:nvPr>
        </p:nvSpPr>
        <p:spPr>
          <a:xfrm>
            <a:off x="875312" y="2132856"/>
            <a:ext cx="7408863" cy="3992563"/>
          </a:xfrm>
        </p:spPr>
        <p:txBody>
          <a:bodyPr/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球体の軽量化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各計算式の見直し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複数の機体を使用した編隊飛行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825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1.66667E-6 -0.127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12731 L -5.55556E-7 -0.032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2" presetClass="exit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780108"/>
          </a:xfrm>
        </p:spPr>
        <p:txBody>
          <a:bodyPr/>
          <a:lstStyle/>
          <a:p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御</a:t>
            </a: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清聴ありがとう</a:t>
            </a:r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ございました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880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683568" y="2528900"/>
            <a:ext cx="7776864" cy="3450696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当研究室では機械の制御について研究している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近年注目されている</a:t>
            </a:r>
            <a:r>
              <a:rPr lang="ja-JP" altLang="en-US" sz="28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“マルチコプター”</a:t>
            </a:r>
            <a:endParaRPr lang="en-US" altLang="ja-JP" sz="28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kumimoji="1" lang="en-US" altLang="ja-JP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amazon</a:t>
            </a:r>
            <a:r>
              <a:rPr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が開発しているマルチコプターを用いた</a:t>
            </a:r>
            <a:endParaRPr lang="en-US" altLang="ja-JP" sz="20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01943" lvl="1" indent="0">
              <a:buNone/>
            </a:pPr>
            <a:r>
              <a: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宅配システム</a:t>
            </a:r>
            <a:endParaRPr lang="en-US" altLang="ja-JP" sz="20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kumimoji="1" lang="en-US" altLang="ja-JP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TV</a:t>
            </a:r>
            <a:r>
              <a:rPr kumimoji="1"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番組の空撮映像</a:t>
            </a:r>
            <a:endParaRPr kumimoji="1" lang="en-US" altLang="ja-JP" sz="20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災害地</a:t>
            </a:r>
            <a:r>
              <a: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救助</a:t>
            </a:r>
            <a:endParaRPr kumimoji="1" lang="en-US" altLang="ja-JP" sz="20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研究背景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4355976" y="2996952"/>
            <a:ext cx="432048" cy="36004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円/楕円 6"/>
          <p:cNvSpPr/>
          <p:nvPr/>
        </p:nvSpPr>
        <p:spPr>
          <a:xfrm>
            <a:off x="1259632" y="5341858"/>
            <a:ext cx="6624736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私たちも何かやりたい！</a:t>
            </a:r>
            <a:endParaRPr kumimoji="1" lang="ja-JP" alt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87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マルチコプターを用いて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機械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制御を学ぶ上で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役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立つものをつくる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機体の製作マニュアルをつくる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r>
              <a:rPr lang="ja-JP" altLang="en-US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制御実習方法の確立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安全を考慮し、球体カバーで覆う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研究目的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4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ハードウェア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仕様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テキスト ボックス 88"/>
          <p:cNvSpPr txBox="1"/>
          <p:nvPr/>
        </p:nvSpPr>
        <p:spPr>
          <a:xfrm rot="16200000">
            <a:off x="4355333" y="5772752"/>
            <a:ext cx="9361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00mm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74548" y="4588634"/>
            <a:ext cx="157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重さ：</a:t>
            </a:r>
            <a:r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476g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3902912" cy="2311762"/>
          </a:xfrm>
          <a:prstGeom prst="rect">
            <a:avLst/>
          </a:prstGeom>
        </p:spPr>
      </p:pic>
      <p:grpSp>
        <p:nvGrpSpPr>
          <p:cNvPr id="7" name="グループ化 6"/>
          <p:cNvGrpSpPr/>
          <p:nvPr/>
        </p:nvGrpSpPr>
        <p:grpSpPr>
          <a:xfrm>
            <a:off x="4684885" y="1340768"/>
            <a:ext cx="3839821" cy="4896544"/>
            <a:chOff x="4684885" y="1340768"/>
            <a:chExt cx="3839821" cy="4896544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5042637" y="1340768"/>
              <a:ext cx="3482069" cy="4896544"/>
              <a:chOff x="4972391" y="1636148"/>
              <a:chExt cx="3272016" cy="4601164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391" y="1636148"/>
                <a:ext cx="3272015" cy="327201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392" y="5624532"/>
                <a:ext cx="3272015" cy="612780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60" name="直線矢印コネクタ 59"/>
            <p:cNvCxnSpPr/>
            <p:nvPr/>
          </p:nvCxnSpPr>
          <p:spPr>
            <a:xfrm>
              <a:off x="4932039" y="1340768"/>
              <a:ext cx="0" cy="348206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>
              <a:stCxn id="4" idx="0"/>
            </p:cNvCxnSpPr>
            <p:nvPr/>
          </p:nvCxnSpPr>
          <p:spPr>
            <a:xfrm flipH="1">
              <a:off x="4788023" y="1340768"/>
              <a:ext cx="19956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>
              <a:stCxn id="4" idx="2"/>
            </p:cNvCxnSpPr>
            <p:nvPr/>
          </p:nvCxnSpPr>
          <p:spPr>
            <a:xfrm flipH="1">
              <a:off x="4788023" y="4822836"/>
              <a:ext cx="19956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/>
            <p:cNvCxnSpPr/>
            <p:nvPr/>
          </p:nvCxnSpPr>
          <p:spPr>
            <a:xfrm>
              <a:off x="5042637" y="5157192"/>
              <a:ext cx="34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/>
            <p:cNvCxnSpPr/>
            <p:nvPr/>
          </p:nvCxnSpPr>
          <p:spPr>
            <a:xfrm>
              <a:off x="5042637" y="2996952"/>
              <a:ext cx="1" cy="28294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8524705" y="2996952"/>
              <a:ext cx="1" cy="28294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>
              <a:off x="4932039" y="5585193"/>
              <a:ext cx="0" cy="6521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/>
            <p:cNvCxnSpPr/>
            <p:nvPr/>
          </p:nvCxnSpPr>
          <p:spPr>
            <a:xfrm>
              <a:off x="4788023" y="5585193"/>
              <a:ext cx="18722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/>
            <p:cNvCxnSpPr/>
            <p:nvPr/>
          </p:nvCxnSpPr>
          <p:spPr>
            <a:xfrm>
              <a:off x="4788023" y="6237312"/>
              <a:ext cx="18722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テキスト ボックス 86"/>
            <p:cNvSpPr txBox="1"/>
            <p:nvPr/>
          </p:nvSpPr>
          <p:spPr>
            <a:xfrm>
              <a:off x="6315619" y="4933007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500mm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テキスト ボックス 87"/>
            <p:cNvSpPr txBox="1"/>
            <p:nvPr/>
          </p:nvSpPr>
          <p:spPr>
            <a:xfrm rot="16200000">
              <a:off x="4355333" y="2962127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500mm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8" name="直線コネクタ 7"/>
            <p:cNvCxnSpPr/>
            <p:nvPr/>
          </p:nvCxnSpPr>
          <p:spPr>
            <a:xfrm flipV="1">
              <a:off x="5799545" y="5443199"/>
              <a:ext cx="0" cy="4680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V="1">
              <a:off x="7740351" y="5445577"/>
              <a:ext cx="0" cy="4964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>
              <a:off x="5796135" y="5517232"/>
              <a:ext cx="19545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/>
            <p:cNvSpPr txBox="1"/>
            <p:nvPr/>
          </p:nvSpPr>
          <p:spPr>
            <a:xfrm>
              <a:off x="6301896" y="5290300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275</a:t>
              </a:r>
              <a:r>
                <a:rPr kumimoji="1"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7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65318" y="1628800"/>
            <a:ext cx="7408333" cy="4248472"/>
          </a:xfrm>
        </p:spPr>
        <p:txBody>
          <a:bodyPr>
            <a:normAutofit/>
          </a:bodyPr>
          <a:lstStyle/>
          <a:p>
            <a:pPr>
              <a:buClrTx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モーター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T-MOTOR MN1804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（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個）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モータードライバ（</a:t>
            </a: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ESC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T-MOTOR S12A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個）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駆動系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6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28800"/>
            <a:ext cx="2880320" cy="216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112024"/>
            <a:ext cx="2880320" cy="2160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588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の仕様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207934" y="5812926"/>
            <a:ext cx="143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重さ：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223g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54" y="1334757"/>
            <a:ext cx="2482946" cy="24768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38" y="3873521"/>
            <a:ext cx="2484362" cy="24782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5895125" y="4412388"/>
            <a:ext cx="2070187" cy="1400538"/>
          </a:xfrm>
          <a:prstGeom prst="straightConnector1">
            <a:avLst/>
          </a:prstGeom>
          <a:ln w="3175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rot="120000" flipH="1">
            <a:off x="4891566" y="5784359"/>
            <a:ext cx="1035094" cy="21022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23102" y="5556949"/>
            <a:ext cx="972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510mm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57" y="1541704"/>
            <a:ext cx="417646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6075" y="2119164"/>
            <a:ext cx="7408333" cy="3450696"/>
          </a:xfrm>
        </p:spPr>
        <p:txBody>
          <a:bodyPr>
            <a:normAutofit lnSpcReduction="10000"/>
          </a:bodyPr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コンピュータ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RaspberryPi3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センサモジュール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Navio2</a:t>
            </a:r>
          </a:p>
          <a:p>
            <a:pPr lvl="2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ジャイロセンサ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2"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加速度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2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地磁気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コントローラ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DualShock3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制御系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8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66" y="2119340"/>
            <a:ext cx="4024101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47" y="2249664"/>
            <a:ext cx="4004138" cy="3168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Users\k2210142\Desktop\ドローン\slide\写真\DualSho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16" y="2249664"/>
            <a:ext cx="4224000" cy="316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4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ウェーブ">
  <a:themeElements>
    <a:clrScheme name="ウェーブ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ウェーブ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ェーブ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4580</TotalTime>
  <Words>559</Words>
  <Application>Microsoft Office PowerPoint</Application>
  <PresentationFormat>画面に合わせる (4:3)</PresentationFormat>
  <Paragraphs>183</Paragraphs>
  <Slides>26</Slides>
  <Notes>2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27" baseType="lpstr">
      <vt:lpstr>ウェーブ</vt:lpstr>
      <vt:lpstr>安全な教育用マルチコプターの開発</vt:lpstr>
      <vt:lpstr>発表の流れ</vt:lpstr>
      <vt:lpstr>研究背景</vt:lpstr>
      <vt:lpstr>研究目的</vt:lpstr>
      <vt:lpstr>ハードウェアの仕様</vt:lpstr>
      <vt:lpstr>機体</vt:lpstr>
      <vt:lpstr>駆動系</vt:lpstr>
      <vt:lpstr>球体の仕様</vt:lpstr>
      <vt:lpstr>制御系</vt:lpstr>
      <vt:lpstr>開発環境</vt:lpstr>
      <vt:lpstr>現在に至るまでの流れ</vt:lpstr>
      <vt:lpstr>機体</vt:lpstr>
      <vt:lpstr>球体</vt:lpstr>
      <vt:lpstr>ソフトウェアについて</vt:lpstr>
      <vt:lpstr>マルチコプターの制御</vt:lpstr>
      <vt:lpstr>PID制御</vt:lpstr>
      <vt:lpstr>離陸までの問題</vt:lpstr>
      <vt:lpstr>制御系の設計</vt:lpstr>
      <vt:lpstr>運動方程式</vt:lpstr>
      <vt:lpstr>推力特性の確認実験</vt:lpstr>
      <vt:lpstr>モーメント特性の確認実験</vt:lpstr>
      <vt:lpstr>センサの校正</vt:lpstr>
      <vt:lpstr>最適レギュレータ</vt:lpstr>
      <vt:lpstr>結果</vt:lpstr>
      <vt:lpstr>今後の課題</vt:lpstr>
      <vt:lpstr>御清聴ありがとう ございました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安全な教育用マルチコプターの開発</dc:title>
  <dc:creator>k2210177</dc:creator>
  <cp:lastModifiedBy>k2210177</cp:lastModifiedBy>
  <cp:revision>209</cp:revision>
  <cp:lastPrinted>2016-12-09T09:24:30Z</cp:lastPrinted>
  <dcterms:created xsi:type="dcterms:W3CDTF">2016-11-15T03:32:45Z</dcterms:created>
  <dcterms:modified xsi:type="dcterms:W3CDTF">2017-02-02T19:08:06Z</dcterms:modified>
</cp:coreProperties>
</file>